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62FFF99-3D7D-49CE-8206-B84A51F8ADBC}">
  <a:tblStyle styleId="{262FFF99-3D7D-49CE-8206-B84A51F8AD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d4b2fdfbc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d4b2fdfbc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d4b2fdfb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d4b2fdfb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d4b2fdfbc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d4b2fdfbc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d2db2920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d2db2920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d2db2920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d2db2920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d2db2920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d2db2920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e8885fd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e8885fd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e8885fd0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e8885fd0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e8885fd0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e8885fd0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e8885fd0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e8885fd0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e8885fd0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e8885fd0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4b2fdfbc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4b2fdfbc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/>
        </p:nvSpPr>
        <p:spPr>
          <a:xfrm>
            <a:off x="3537150" y="501275"/>
            <a:ext cx="49311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CSCI 599: ZeroGo</a:t>
            </a:r>
            <a:endParaRPr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Solving the game of Go with ML 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0" y="3982325"/>
            <a:ext cx="36615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Sunny Patel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Jing Ouyang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Wesam Alwehaibi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525" y="1593875"/>
            <a:ext cx="3232348" cy="323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Gameplay: MCTS agent vs. Random agent</a:t>
            </a:r>
            <a:endParaRPr/>
          </a:p>
        </p:txBody>
      </p:sp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1365500" y="783750"/>
            <a:ext cx="2520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Black: MCTS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White: Random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00" y="1730050"/>
            <a:ext cx="1906600" cy="185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963" y="1731163"/>
            <a:ext cx="1906600" cy="185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2"/>
          <p:cNvCxnSpPr/>
          <p:nvPr/>
        </p:nvCxnSpPr>
        <p:spPr>
          <a:xfrm>
            <a:off x="2708088" y="2737500"/>
            <a:ext cx="6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2"/>
          <p:cNvSpPr/>
          <p:nvPr/>
        </p:nvSpPr>
        <p:spPr>
          <a:xfrm>
            <a:off x="4158425" y="2578950"/>
            <a:ext cx="328500" cy="317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8550" y="1751837"/>
            <a:ext cx="3062375" cy="197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5688863" y="1219450"/>
            <a:ext cx="3519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Select the move with highest win chance</a:t>
            </a:r>
            <a:endParaRPr sz="1400"/>
          </a:p>
        </p:txBody>
      </p:sp>
      <p:sp>
        <p:nvSpPr>
          <p:cNvPr id="208" name="Google Shape;208;p22"/>
          <p:cNvSpPr txBox="1"/>
          <p:nvPr/>
        </p:nvSpPr>
        <p:spPr>
          <a:xfrm>
            <a:off x="2453700" y="2356800"/>
            <a:ext cx="12855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Vital position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5688875" y="1697850"/>
            <a:ext cx="1504500" cy="371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274" y="1766766"/>
            <a:ext cx="1790000" cy="177928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Gameplay: MCTS agent vs. Random agent</a:t>
            </a:r>
            <a:endParaRPr/>
          </a:p>
        </p:txBody>
      </p:sp>
      <p:sp>
        <p:nvSpPr>
          <p:cNvPr id="216" name="Google Shape;216;p23"/>
          <p:cNvSpPr txBox="1"/>
          <p:nvPr>
            <p:ph idx="1" type="body"/>
          </p:nvPr>
        </p:nvSpPr>
        <p:spPr>
          <a:xfrm>
            <a:off x="1365500" y="783750"/>
            <a:ext cx="2520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Black: MCTS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White: Random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217" name="Google Shape;217;p23"/>
          <p:cNvCxnSpPr/>
          <p:nvPr/>
        </p:nvCxnSpPr>
        <p:spPr>
          <a:xfrm>
            <a:off x="2385700" y="2737500"/>
            <a:ext cx="95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3"/>
          <p:cNvSpPr/>
          <p:nvPr/>
        </p:nvSpPr>
        <p:spPr>
          <a:xfrm>
            <a:off x="4652700" y="2896200"/>
            <a:ext cx="328500" cy="317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 txBox="1"/>
          <p:nvPr>
            <p:ph idx="1" type="body"/>
          </p:nvPr>
        </p:nvSpPr>
        <p:spPr>
          <a:xfrm>
            <a:off x="5624988" y="1514050"/>
            <a:ext cx="3519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Select the move with highest win chance</a:t>
            </a:r>
            <a:endParaRPr sz="1400"/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25" y="1786837"/>
            <a:ext cx="1790000" cy="17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/>
          <p:nvPr/>
        </p:nvSpPr>
        <p:spPr>
          <a:xfrm>
            <a:off x="2240125" y="2356788"/>
            <a:ext cx="65265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Kills 4 stones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4725" y="2008875"/>
            <a:ext cx="2931900" cy="11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/>
          <p:nvPr/>
        </p:nvSpPr>
        <p:spPr>
          <a:xfrm>
            <a:off x="5700200" y="1932675"/>
            <a:ext cx="1504500" cy="56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Gameplay: MCTS agent vs. Random agent</a:t>
            </a:r>
            <a:endParaRPr/>
          </a:p>
        </p:txBody>
      </p:sp>
      <p:sp>
        <p:nvSpPr>
          <p:cNvPr id="229" name="Google Shape;229;p24"/>
          <p:cNvSpPr txBox="1"/>
          <p:nvPr>
            <p:ph idx="1" type="body"/>
          </p:nvPr>
        </p:nvSpPr>
        <p:spPr>
          <a:xfrm>
            <a:off x="1365500" y="783750"/>
            <a:ext cx="2520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Black: MCTS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White: Random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0" name="Google Shape;230;p24"/>
          <p:cNvSpPr txBox="1"/>
          <p:nvPr>
            <p:ph idx="1" type="body"/>
          </p:nvPr>
        </p:nvSpPr>
        <p:spPr>
          <a:xfrm>
            <a:off x="3057443" y="1582050"/>
            <a:ext cx="1452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Final board</a:t>
            </a:r>
            <a:endParaRPr sz="1800"/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750" y="2076900"/>
            <a:ext cx="5320188" cy="2730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5: What do we plan to do next?</a:t>
            </a:r>
            <a:endParaRPr/>
          </a:p>
        </p:txBody>
      </p:sp>
      <p:sp>
        <p:nvSpPr>
          <p:cNvPr id="237" name="Google Shape;237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Finalise</a:t>
            </a:r>
            <a:r>
              <a:rPr lang="en" sz="1500"/>
              <a:t> the interface for the game agents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Try to zero-down on a ui tool and integrate with the interface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Learning from historical game plays -- standing on the shoulders of giants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Continue researching on algorithms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Q learning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4: What we did last week? 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Research on UI tools that can help us build the Go Front end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			        GoBan					             GymGo</a:t>
            </a:r>
            <a:endParaRPr sz="1500"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475" y="1957700"/>
            <a:ext cx="2938550" cy="19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650" y="1957710"/>
            <a:ext cx="1904200" cy="213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4: What we did last week?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Started studying algorithms that can help 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324" y="1964900"/>
            <a:ext cx="2257352" cy="283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4: </a:t>
            </a:r>
            <a:r>
              <a:rPr lang="en"/>
              <a:t>Agents Developed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 agent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Minimax agent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Depth-pruned agent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AlphaBeta agent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MCTS agent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agent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Randomly select a valid action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Don’t fill in its own eye</a:t>
            </a:r>
            <a:endParaRPr sz="1800"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075" y="1054650"/>
            <a:ext cx="285750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/>
          <p:nvPr/>
        </p:nvSpPr>
        <p:spPr>
          <a:xfrm>
            <a:off x="5858050" y="4011125"/>
            <a:ext cx="2254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 of two-eyes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Minimax Agent</a:t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1297500" y="8310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Humans play Go by reading ahead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if your agent read until the end of a game?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925" y="1675375"/>
            <a:ext cx="3763549" cy="3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/>
        </p:nvSpPr>
        <p:spPr>
          <a:xfrm>
            <a:off x="4991250" y="2339288"/>
            <a:ext cx="3982800" cy="1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Minimax: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 wish to maximize your score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Your opponent wish to minimize your score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Depth-pruned </a:t>
            </a:r>
            <a:r>
              <a:rPr lang="en"/>
              <a:t>Agent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137682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 is too complicated to read </a:t>
            </a:r>
            <a:r>
              <a:rPr lang="en" sz="1800"/>
              <a:t>till</a:t>
            </a:r>
            <a:r>
              <a:rPr lang="en" sz="1800"/>
              <a:t> the end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Need to prune the tree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Reduce the tree depth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Evaluate your advantages/disadvantages during the game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180" name="Google Shape;180;p19"/>
          <p:cNvGraphicFramePr/>
          <p:nvPr/>
        </p:nvGraphicFramePr>
        <p:xfrm>
          <a:off x="95250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{262FFF99-3D7D-49CE-8206-B84A51F8ADBC}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Branching Factor 30 Chess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Branching Factor 250 Go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After Two Moves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900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62500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After Three Moves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27000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15 Million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After Four Moves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810,000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 Billion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After Five Moves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24 Million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1 Trillion!!</a:t>
                      </a:r>
                      <a:endParaRPr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AlphaBeta</a:t>
            </a:r>
            <a:r>
              <a:rPr lang="en"/>
              <a:t> Agent</a:t>
            </a:r>
            <a:endParaRPr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1365500" y="8650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Also reduce width of the tree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a branch is good/bad enough, stop searching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Alpha: best score for Black; Beta: best score for White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525" y="2036775"/>
            <a:ext cx="3177876" cy="26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Gameplay: MCTS agent vs. Random agent</a:t>
            </a:r>
            <a:endParaRPr/>
          </a:p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1365500" y="783750"/>
            <a:ext cx="2520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Black: MCTS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White: Random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2980788" y="1697850"/>
            <a:ext cx="3519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Starting move is quite random</a:t>
            </a:r>
            <a:endParaRPr sz="1800"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400" y="2331900"/>
            <a:ext cx="2147775" cy="21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